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5" r:id="rId15"/>
    <p:sldId id="276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A8774-B092-4826-8C47-E8E2B8E8AE4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D54D1-4834-473A-9EA6-D7ED1D674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2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3626C-77A2-4400-8B28-AFB03962BCC1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49AEC-90FA-49D7-8C06-05D528CEBEA3}" type="slidenum">
              <a:rPr lang="en-US"/>
              <a:pPr/>
              <a:t>11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E5286-1A1B-4714-9AEC-6806E82CEF06}" type="slidenum">
              <a:rPr lang="en-US"/>
              <a:pPr/>
              <a:t>12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531DC-16D4-43C9-8476-F6A92AF4DAAF}" type="slidenum">
              <a:rPr lang="en-US"/>
              <a:pPr/>
              <a:t>13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31A2DC-AA4D-48AC-B424-78D0B59E24FD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972240-D06E-424D-AD12-B61733A1F12F}" type="slidenum">
              <a:rPr lang="en-US"/>
              <a:pPr/>
              <a:t>15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99ED9-ED9C-4C53-BDA2-2DD0CB42C84D}" type="slidenum">
              <a:rPr lang="en-US"/>
              <a:pPr/>
              <a:t>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6B99A8-91F2-437E-9AFD-1C971F682DF4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FCA34-90C7-4A85-B3DC-11BD326F6058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DCF06-1DA4-4C1B-B293-46F230B13A2F}" type="slidenum">
              <a:rPr lang="en-US"/>
              <a:pPr/>
              <a:t>6</a:t>
            </a:fld>
            <a:endParaRPr lang="en-US"/>
          </a:p>
        </p:txBody>
      </p:sp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54935F2D-F2A0-4FC6-B628-F79D2A49EF76}" type="slidenum">
              <a:rPr lang="en-US" sz="1200">
                <a:cs typeface="Arial" charset="0"/>
              </a:rPr>
              <a:pPr algn="r" eaLnBrk="1" hangingPunct="1"/>
              <a:t>6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9ADCD-0AB0-4B55-A7A5-C44AA8EAD0DA}" type="slidenum">
              <a:rPr lang="en-US"/>
              <a:pPr/>
              <a:t>7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EA392-7E3B-403B-A7C2-8A9C0732A85D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2614C-9D52-497E-9DA8-356AB464CB94}" type="slidenum">
              <a:rPr lang="en-US"/>
              <a:pPr/>
              <a:t>9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3292E1-E725-456B-80ED-34B89158E17D}" type="slidenum">
              <a:rPr lang="en-US"/>
              <a:pPr/>
              <a:t>10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7338674-DCFB-42ED-A657-CCAC0707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FC11-397A-45D5-895E-87645411BE1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2FF43-F520-4822-A3A2-69038FA5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 rot="-6541617">
            <a:off x="6286500" y="495300"/>
            <a:ext cx="3505200" cy="2209800"/>
            <a:chOff x="2256" y="1536"/>
            <a:chExt cx="1176" cy="744"/>
          </a:xfrm>
        </p:grpSpPr>
        <p:pic>
          <p:nvPicPr>
            <p:cNvPr id="8209" name="Picture 22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11" name="Picture 24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2" name="Picture 25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3" name="Picture 26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 rot="4297837">
            <a:off x="-457200" y="3276600"/>
            <a:ext cx="3429000" cy="2209800"/>
            <a:chOff x="2256" y="1536"/>
            <a:chExt cx="1176" cy="744"/>
          </a:xfrm>
        </p:grpSpPr>
        <p:pic>
          <p:nvPicPr>
            <p:cNvPr id="8204" name="Picture 4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06" name="Picture 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7" name="Picture 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8" name="Picture 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0" descr="animal-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381000"/>
            <a:ext cx="9715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1" descr="animal-41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5257800"/>
            <a:ext cx="94773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304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400" y="5029200"/>
            <a:ext cx="5745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Cây xoài của ông em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936612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WordArt 3"/>
          <p:cNvSpPr>
            <a:spLocks noChangeArrowheads="1" noChangeShapeType="1" noTextEdit="1"/>
          </p:cNvSpPr>
          <p:nvPr/>
        </p:nvSpPr>
        <p:spPr bwMode="auto">
          <a:xfrm>
            <a:off x="2371725" y="2037472"/>
            <a:ext cx="4638675" cy="148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Phân m</a:t>
            </a:r>
            <a:r>
              <a:rPr lang="vi-VN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r>
              <a:rPr lang="vi-VN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Tập đọc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3048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2 / </a:t>
            </a:r>
            <a:r>
              <a:rPr lang="en-US" sz="2800" b="1" u="sng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  <a:r>
              <a:rPr lang="en-US" sz="28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0" y="1066800"/>
            <a:ext cx="6477000" cy="2895600"/>
          </a:xfrm>
          <a:prstGeom prst="cloudCallout">
            <a:avLst>
              <a:gd name="adj1" fmla="val 27895"/>
              <a:gd name="adj2" fmla="val 526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vi-VN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1873250"/>
            <a:ext cx="5867400" cy="32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Tại sao mẹ lại chọn những quả xoài ngon nhất bày lên bàn thờ ông?</a:t>
            </a:r>
          </a:p>
          <a:p>
            <a:pPr eaLnBrk="1" hangingPunct="1">
              <a:spcBef>
                <a:spcPct val="50000"/>
              </a:spcBef>
            </a:pPr>
            <a:endParaRPr lang="en-US" sz="36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2133600" y="4267200"/>
            <a:ext cx="6553200" cy="24384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667000" y="4784725"/>
            <a:ext cx="5562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 tưởng nhớ , biết ơn ông đã trồng cây.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2 / </a:t>
            </a:r>
            <a:r>
              <a:rPr lang="en-US" sz="2800" b="1" u="sng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  <a:r>
              <a:rPr lang="en-US" sz="28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0" y="990600"/>
            <a:ext cx="6477000" cy="2667000"/>
          </a:xfrm>
          <a:prstGeom prst="cloudCallout">
            <a:avLst>
              <a:gd name="adj1" fmla="val 27671"/>
              <a:gd name="adj2" fmla="val 110060"/>
            </a:avLst>
          </a:prstGeom>
          <a:solidFill>
            <a:srgbClr val="FBA3F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vi-VN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09600" y="1447800"/>
            <a:ext cx="54102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Tại sao bạn nhỏ cho rằng quả xoài cát nhà mình là thứ quà ngon nhất ?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1066800" y="3657600"/>
            <a:ext cx="7848600" cy="3200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>
              <a:solidFill>
                <a:srgbClr val="FFFF00"/>
              </a:solidFill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676400" y="4332288"/>
            <a:ext cx="7239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-Vì cây xoài và những quả xoài đó gắn liền với những kỉ niệm về người ông của bạn nhỏ.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0" y="-15240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3600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3.</a:t>
            </a:r>
            <a:r>
              <a:rPr lang="en-US" sz="3600" b="1" u="sng">
                <a:solidFill>
                  <a:schemeClr val="accent2"/>
                </a:solidFill>
                <a:latin typeface="Times New Roman" pitchFamily="18" charset="0"/>
              </a:rPr>
              <a:t> Luyện đọc lại :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chemeClr val="accent2"/>
                </a:solidFill>
                <a:latin typeface="Times New Roman" pitchFamily="18" charset="0"/>
              </a:rPr>
              <a:t>	Ông em trồng cây xoài cát này trước sân khi em còn đi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lẫm chẫm</a:t>
            </a:r>
            <a:r>
              <a:rPr lang="en-US" sz="3600">
                <a:solidFill>
                  <a:schemeClr val="accent2"/>
                </a:solidFill>
                <a:latin typeface="Times New Roman" pitchFamily="18" charset="0"/>
              </a:rPr>
              <a:t>. Cuối đông , hoa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nở trắng cành</a:t>
            </a:r>
            <a:r>
              <a:rPr lang="en-US" sz="3600">
                <a:solidFill>
                  <a:schemeClr val="accent2"/>
                </a:solidFill>
                <a:latin typeface="Times New Roman" pitchFamily="18" charset="0"/>
              </a:rPr>
              <a:t>. Đầu hè, quả sai lúc lỉu. Trông từng chùm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quả to</a:t>
            </a:r>
            <a:r>
              <a:rPr lang="en-US" sz="3600">
                <a:latin typeface="Times New Roman" pitchFamily="18" charset="0"/>
              </a:rPr>
              <a:t>,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 đu đưa</a:t>
            </a:r>
            <a:r>
              <a:rPr lang="en-US" sz="3600">
                <a:solidFill>
                  <a:schemeClr val="accent2"/>
                </a:solidFill>
                <a:latin typeface="Times New Roman" pitchFamily="18" charset="0"/>
              </a:rPr>
              <a:t> theo gió, em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càng nhớ ông</a:t>
            </a:r>
            <a:r>
              <a:rPr lang="en-US" sz="3600">
                <a:solidFill>
                  <a:schemeClr val="accent2"/>
                </a:solidFill>
                <a:latin typeface="Times New Roman" pitchFamily="18" charset="0"/>
              </a:rPr>
              <a:t>. Mùa xoài nào , mẹ em cũng chọn những quả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chín vàng</a:t>
            </a:r>
            <a:r>
              <a:rPr lang="en-US" sz="3600">
                <a:solidFill>
                  <a:schemeClr val="accent2"/>
                </a:solidFill>
                <a:latin typeface="Times New Roman" pitchFamily="18" charset="0"/>
              </a:rPr>
              <a:t> và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to nhất</a:t>
            </a:r>
            <a:r>
              <a:rPr lang="en-US" sz="3600">
                <a:solidFill>
                  <a:schemeClr val="accent2"/>
                </a:solidFill>
                <a:latin typeface="Times New Roman" pitchFamily="18" charset="0"/>
              </a:rPr>
              <a:t> bày lên bàn thờ ông.</a:t>
            </a:r>
          </a:p>
          <a:p>
            <a:pPr eaLnBrk="1" hangingPunct="1">
              <a:spcBef>
                <a:spcPct val="50000"/>
              </a:spcBef>
            </a:pPr>
            <a:endParaRPr lang="en-US" sz="360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-175260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3200">
                <a:solidFill>
                  <a:srgbClr val="2222DE"/>
                </a:solidFill>
              </a:rPr>
              <a:t>Thứ  ngày  tháng 11 năm 2007</a:t>
            </a:r>
            <a:br>
              <a:rPr lang="en-US" sz="3200">
                <a:solidFill>
                  <a:srgbClr val="2222DE"/>
                </a:solidFill>
              </a:rPr>
            </a:br>
            <a:r>
              <a:rPr lang="en-US" sz="3200" b="1">
                <a:solidFill>
                  <a:srgbClr val="2222DE"/>
                </a:solidFill>
              </a:rPr>
              <a:t>TẬP ĐỌC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2222DE"/>
                </a:solidFill>
              </a:rPr>
              <a:t>1 / LUYỆN ĐỌC :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57200" y="43434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pic>
        <p:nvPicPr>
          <p:cNvPr id="51205" name="Picture 5" descr="cây soài l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3733800"/>
          </a:xfrm>
          <a:prstGeom prst="rect">
            <a:avLst/>
          </a:prstGeom>
          <a:noFill/>
        </p:spPr>
      </p:pic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0" y="381000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itchFamily="18" charset="0"/>
              </a:rPr>
              <a:t>Nội dung :</a:t>
            </a:r>
            <a:r>
              <a:rPr lang="en-US" sz="4400" b="1">
                <a:solidFill>
                  <a:srgbClr val="2222DE"/>
                </a:solidFill>
                <a:latin typeface="Times New Roman" pitchFamily="18" charset="0"/>
              </a:rPr>
              <a:t> Tả cây xoài cát do ông trồng và tình cảm thương nhớ ông của hai mẹ con bạn nhỏ.</a:t>
            </a:r>
            <a:r>
              <a:rPr lang="en-US" sz="5400" b="1">
                <a:solidFill>
                  <a:srgbClr val="2222DE"/>
                </a:solidFill>
              </a:rPr>
              <a:t> 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14300" y="4533900"/>
            <a:ext cx="205740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533400" y="6858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457200" y="685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457200" y="685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 flipH="1">
            <a:off x="3048000" y="5105400"/>
            <a:ext cx="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70" name="AutoShape 34"/>
          <p:cNvSpPr>
            <a:spLocks noChangeArrowheads="1"/>
          </p:cNvSpPr>
          <p:nvPr/>
        </p:nvSpPr>
        <p:spPr bwMode="auto">
          <a:xfrm>
            <a:off x="0" y="990600"/>
            <a:ext cx="9144000" cy="2488883"/>
          </a:xfrm>
          <a:prstGeom prst="wave">
            <a:avLst>
              <a:gd name="adj1" fmla="val 13005"/>
              <a:gd name="adj2" fmla="val 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u="sng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r>
              <a:rPr lang="en-US" sz="3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: Về nhà luyện đọc kĩ bài và chuẩn bị cho tiết sau </a:t>
            </a:r>
            <a:r>
              <a:rPr lang="en-US" sz="36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 Sự tích cây vú sữa</a:t>
            </a:r>
            <a:r>
              <a:rPr lang="en-US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9973" name="Rectangle 37"/>
          <p:cNvSpPr>
            <a:spLocks noChangeArrowheads="1"/>
          </p:cNvSpPr>
          <p:nvPr/>
        </p:nvSpPr>
        <p:spPr bwMode="auto">
          <a:xfrm>
            <a:off x="-762000" y="7620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>
                <a:solidFill>
                  <a:srgbClr val="2222DE"/>
                </a:solidFill>
              </a:rPr>
              <a:t>     </a:t>
            </a:r>
            <a:endParaRPr lang="en-US" sz="28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 descr="pic-1909"/>
          <p:cNvPicPr>
            <a:picLocks noChangeAspect="1" noChangeArrowheads="1"/>
          </p:cNvPicPr>
          <p:nvPr/>
        </p:nvPicPr>
        <p:blipFill>
          <a:blip r:embed="rId3"/>
          <a:srcRect b="9775"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noFill/>
        </p:spPr>
      </p:pic>
      <p:sp>
        <p:nvSpPr>
          <p:cNvPr id="27657" name="WordArt 9"/>
          <p:cNvSpPr>
            <a:spLocks noChangeArrowheads="1" noChangeShapeType="1" noTextEdit="1"/>
          </p:cNvSpPr>
          <p:nvPr/>
        </p:nvSpPr>
        <p:spPr bwMode="auto">
          <a:xfrm>
            <a:off x="457200" y="5561013"/>
            <a:ext cx="8077200" cy="129698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CHÚC CÁC EM CHĂM NGOAN HỌC GIỎI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685800" y="0"/>
            <a:ext cx="8001000" cy="2438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KÍNH CHÚC </a:t>
            </a:r>
            <a:r>
              <a:rPr lang="en-US" sz="3600" b="1" kern="10" smtClean="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QÚY THẦY  </a:t>
            </a:r>
            <a:r>
              <a:rPr lang="en-US" sz="36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CÔ MẠNH KHOẺ HẠNH PHÚC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22960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 </a:t>
            </a:r>
          </a:p>
        </p:txBody>
      </p:sp>
      <p:pic>
        <p:nvPicPr>
          <p:cNvPr id="5124" name="Picture 4" descr="bà cháu l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09" y="1905000"/>
            <a:ext cx="9144000" cy="4953000"/>
          </a:xfrm>
          <a:prstGeom prst="rect">
            <a:avLst/>
          </a:prstGeom>
          <a:noFill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124200" y="1143000"/>
            <a:ext cx="1828800" cy="519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BÀ 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04800" y="3733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/>
              <a:t>                   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1000" y="4953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 b="1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600" b="1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2. Sau khi bà mất cuộc sống của hai anh em như thế nào?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4513263" y="60372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vi-VN" sz="3200" b="1">
              <a:solidFill>
                <a:srgbClr val="FF00FF"/>
              </a:solidFill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609600" y="990600"/>
            <a:ext cx="8229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600" b="1" u="sng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Câu hỏi :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3600" b="1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1. Trước khi gặp cô tiên ba bà cháu sống với nhau như thế nào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ây soài l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00CC"/>
          </a:solidFill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04800" y="7620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1 /LUYỆN ĐỌC 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533400" y="6858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457200" y="685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457200" y="685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flipH="1">
            <a:off x="3048000" y="5105400"/>
            <a:ext cx="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533400" y="16002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6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HS nối tiếp nhau đọc từng câu trong bài</a:t>
            </a:r>
            <a:r>
              <a:rPr lang="en-US" sz="3600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2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762000" y="1447800"/>
            <a:ext cx="391990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Chia đoạn :</a:t>
            </a:r>
            <a:r>
              <a:rPr lang="en-US" sz="3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</p:txBody>
      </p:sp>
      <p:sp>
        <p:nvSpPr>
          <p:cNvPr id="59413" name="Rectangle 21"/>
          <p:cNvSpPr>
            <a:spLocks noChangeArrowheads="1"/>
          </p:cNvSpPr>
          <p:nvPr/>
        </p:nvSpPr>
        <p:spPr bwMode="auto">
          <a:xfrm>
            <a:off x="381000" y="25146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800" b="1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1: Từ đầu …bàn thờ ông.</a:t>
            </a:r>
            <a:r>
              <a:rPr lang="en-US" sz="3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38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402981" y="4267200"/>
            <a:ext cx="7369419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800" b="1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Đoạn 3: Còn lại.</a:t>
            </a:r>
          </a:p>
        </p:txBody>
      </p:sp>
      <p:sp>
        <p:nvSpPr>
          <p:cNvPr id="59420" name="Rectangle 28"/>
          <p:cNvSpPr>
            <a:spLocks noChangeArrowheads="1"/>
          </p:cNvSpPr>
          <p:nvPr/>
        </p:nvSpPr>
        <p:spPr bwMode="auto">
          <a:xfrm>
            <a:off x="381000" y="34290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800" b="1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2: Xoài thanh ca .... quả lại to.</a:t>
            </a:r>
            <a:r>
              <a:rPr lang="en-US" sz="3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38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3" grpId="0"/>
      <p:bldP spid="59417" grpId="0"/>
      <p:bldP spid="594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1 /LUYỆN ĐỌC :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457200" y="35814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04800" y="990600"/>
            <a:ext cx="8229600" cy="39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800" u="sng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Mùa xoài nào,  </a:t>
            </a:r>
            <a:r>
              <a:rPr lang="en-US" sz="3200" b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mẹ </a:t>
            </a:r>
            <a:r>
              <a:rPr lang="en-US" sz="3600" b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em cũng chọn những quả</a:t>
            </a:r>
            <a:r>
              <a:rPr lang="en-US" sz="3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chín vàng và to nhất</a:t>
            </a:r>
            <a:r>
              <a:rPr lang="en-US" sz="3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,  </a:t>
            </a:r>
            <a:r>
              <a:rPr lang="en-US" sz="3600" b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bày lên bàn thờ ông.</a:t>
            </a:r>
          </a:p>
          <a:p>
            <a:pPr eaLnBrk="1" hangingPunct="1">
              <a:spcBef>
                <a:spcPct val="50000"/>
              </a:spcBef>
            </a:pPr>
            <a:endParaRPr lang="en-US" sz="3600" b="1" u="sng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66700" y="3581400"/>
            <a:ext cx="8991600" cy="17399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Ăn quả xoài cát chín  </a:t>
            </a:r>
            <a:r>
              <a:rPr lang="en-US" sz="36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trảy</a:t>
            </a:r>
            <a:r>
              <a:rPr lang="en-US" sz="3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từ cây của ông em trồng , </a:t>
            </a:r>
            <a:r>
              <a:rPr lang="en-US" sz="36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kèm với xôi nếp </a:t>
            </a:r>
            <a:r>
              <a:rPr lang="en-US" sz="36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thì đối với em  </a:t>
            </a:r>
            <a:r>
              <a:rPr lang="en-US" sz="36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không thứ quà gì </a:t>
            </a:r>
            <a:r>
              <a:rPr lang="en-US" sz="36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ngon bằng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533400" y="6858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457200" y="685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>
            <a:off x="457200" y="685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 flipH="1">
            <a:off x="3429000" y="19050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 flipH="1">
            <a:off x="3048000" y="4343400"/>
            <a:ext cx="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043332" y="2867464"/>
            <a:ext cx="152400" cy="457200"/>
            <a:chOff x="2057400" y="3581400"/>
            <a:chExt cx="152400" cy="457200"/>
          </a:xfrm>
        </p:grpSpPr>
        <p:sp>
          <p:nvSpPr>
            <p:cNvPr id="69644" name="Line 12"/>
            <p:cNvSpPr>
              <a:spLocks noChangeShapeType="1"/>
            </p:cNvSpPr>
            <p:nvPr/>
          </p:nvSpPr>
          <p:spPr bwMode="auto">
            <a:xfrm flipH="1">
              <a:off x="2133600" y="3581400"/>
              <a:ext cx="76200" cy="45720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645" name="Line 13"/>
            <p:cNvSpPr>
              <a:spLocks noChangeShapeType="1"/>
            </p:cNvSpPr>
            <p:nvPr/>
          </p:nvSpPr>
          <p:spPr bwMode="auto">
            <a:xfrm flipH="1">
              <a:off x="2057400" y="3581400"/>
              <a:ext cx="76200" cy="45720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9649" name="Line 17"/>
          <p:cNvSpPr>
            <a:spLocks noChangeShapeType="1"/>
          </p:cNvSpPr>
          <p:nvPr/>
        </p:nvSpPr>
        <p:spPr bwMode="auto">
          <a:xfrm flipH="1">
            <a:off x="2362200" y="42672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 flipH="1">
            <a:off x="5486400" y="23622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52" name="Line 20"/>
          <p:cNvSpPr>
            <a:spLocks noChangeShapeType="1"/>
          </p:cNvSpPr>
          <p:nvPr/>
        </p:nvSpPr>
        <p:spPr bwMode="auto">
          <a:xfrm flipH="1">
            <a:off x="4724400" y="37338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53" name="Line 21"/>
          <p:cNvSpPr>
            <a:spLocks noChangeShapeType="1"/>
          </p:cNvSpPr>
          <p:nvPr/>
        </p:nvSpPr>
        <p:spPr bwMode="auto">
          <a:xfrm flipH="1">
            <a:off x="1733550" y="48006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54" name="Line 22"/>
          <p:cNvSpPr>
            <a:spLocks noChangeShapeType="1"/>
          </p:cNvSpPr>
          <p:nvPr/>
        </p:nvSpPr>
        <p:spPr bwMode="auto">
          <a:xfrm flipH="1">
            <a:off x="7107382" y="4267200"/>
            <a:ext cx="76200" cy="457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543800" y="4724400"/>
            <a:ext cx="152400" cy="457200"/>
            <a:chOff x="2057400" y="3581400"/>
            <a:chExt cx="152400" cy="457200"/>
          </a:xfrm>
        </p:grpSpPr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H="1">
              <a:off x="2133600" y="3581400"/>
              <a:ext cx="76200" cy="45720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 flipH="1">
              <a:off x="2057400" y="3581400"/>
              <a:ext cx="76200" cy="45720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/>
      <p:bldP spid="69638" grpId="0"/>
      <p:bldP spid="69642" grpId="0" animBg="1"/>
      <p:bldP spid="69649" grpId="0" animBg="1"/>
      <p:bldP spid="69651" grpId="0" animBg="1"/>
      <p:bldP spid="69652" grpId="0" animBg="1"/>
      <p:bldP spid="69653" grpId="0" animBg="1"/>
      <p:bldP spid="696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2400" y="3048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2 / </a:t>
            </a:r>
            <a:r>
              <a:rPr lang="en-US" sz="2800" b="1" u="sng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  <a:r>
              <a:rPr lang="en-US" sz="28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2133600" y="762000"/>
            <a:ext cx="4800600" cy="2438400"/>
          </a:xfrm>
          <a:prstGeom prst="cloudCallout">
            <a:avLst>
              <a:gd name="adj1" fmla="val 41191"/>
              <a:gd name="adj2" fmla="val 61672"/>
            </a:avLst>
          </a:prstGeom>
          <a:solidFill>
            <a:srgbClr val="F2EDA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667000" y="1384518"/>
            <a:ext cx="388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Tìm những hình ảnh đẹp của cây xoài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cát.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573314" y="3276600"/>
            <a:ext cx="7543800" cy="31242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73314" y="4176980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- Hoa nở trắng cành. Quả sai lúc lỉu.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- Từng chùm quả to đu đưa theo gió.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2 / </a:t>
            </a:r>
            <a:r>
              <a:rPr lang="en-US" sz="2800" b="1" u="sng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  <a:r>
              <a:rPr lang="en-US" sz="2800" b="1">
                <a:solidFill>
                  <a:srgbClr val="2222DE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6286" y="990600"/>
            <a:ext cx="5867400" cy="2667000"/>
          </a:xfrm>
          <a:prstGeom prst="cloudCallout">
            <a:avLst>
              <a:gd name="adj1" fmla="val 25599"/>
              <a:gd name="adj2" fmla="val 5509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vi-VN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85800" y="1469119"/>
            <a:ext cx="482536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Quả xoài cát chín có mùi vị,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màu sắc như thế nào?</a:t>
            </a:r>
          </a:p>
          <a:p>
            <a:pPr eaLnBrk="1" hangingPunct="1">
              <a:spcBef>
                <a:spcPct val="50000"/>
              </a:spcBef>
            </a:pPr>
            <a:endParaRPr lang="en-US" sz="28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1828800" y="4362629"/>
            <a:ext cx="6400800" cy="20574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828800" y="4191000"/>
            <a:ext cx="6248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 mùi thơm dịu dàng , vị ngọt đậm đà , màu sắc vàng đẹp.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object type=&quot;3&quot; unique_id=&quot;10008&quot;&gt;&lt;property id=&quot;20148&quot; value=&quot;5&quot;/&gt;&lt;property id=&quot;20300&quot; value=&quot;Slide 4&quot;/&gt;&lt;property id=&quot;20307&quot; value=&quot;260&quot;/&gt;&lt;/object&gt;&lt;object type=&quot;3&quot; unique_id=&quot;10009&quot;&gt;&lt;property id=&quot;20148&quot; value=&quot;5&quot;/&gt;&lt;property id=&quot;20300&quot; value=&quot;Slide 5&quot;/&gt;&lt;property id=&quot;20307&quot; value=&quot;261&quot;/&gt;&lt;/object&gt;&lt;object type=&quot;3&quot; unique_id=&quot;10010&quot;&gt;&lt;property id=&quot;20148&quot; value=&quot;5&quot;/&gt;&lt;property id=&quot;20300&quot; value=&quot;Slide 6&quot;/&gt;&lt;property id=&quot;20307&quot; value=&quot;262&quot;/&gt;&lt;/object&gt;&lt;object type=&quot;3&quot; unique_id=&quot;10011&quot;&gt;&lt;property id=&quot;20148&quot; value=&quot;5&quot;/&gt;&lt;property id=&quot;20300&quot; value=&quot;Slide 7&quot;/&gt;&lt;property id=&quot;20307&quot; value=&quot;263&quot;/&gt;&lt;/object&gt;&lt;object type=&quot;3&quot; unique_id=&quot;10013&quot;&gt;&lt;property id=&quot;20148&quot; value=&quot;5&quot;/&gt;&lt;property id=&quot;20300&quot; value=&quot;Slide 8&quot;/&gt;&lt;property id=&quot;20307&quot; value=&quot;265&quot;/&gt;&lt;/object&gt;&lt;object type=&quot;3&quot; unique_id=&quot;10014&quot;&gt;&lt;property id=&quot;20148&quot; value=&quot;5&quot;/&gt;&lt;property id=&quot;20300&quot; value=&quot;Slide 9&quot;/&gt;&lt;property id=&quot;20307&quot; value=&quot;266&quot;/&gt;&lt;/object&gt;&lt;object type=&quot;3&quot; unique_id=&quot;10015&quot;&gt;&lt;property id=&quot;20148&quot; value=&quot;5&quot;/&gt;&lt;property id=&quot;20300&quot; value=&quot;Slide 10&quot;/&gt;&lt;property id=&quot;20307&quot; value=&quot;267&quot;/&gt;&lt;/object&gt;&lt;object type=&quot;3&quot; unique_id=&quot;10016&quot;&gt;&lt;property id=&quot;20148&quot; value=&quot;5&quot;/&gt;&lt;property id=&quot;20300&quot; value=&quot;Slide 11&quot;/&gt;&lt;property id=&quot;20307&quot; value=&quot;268&quot;/&gt;&lt;/object&gt;&lt;object type=&quot;3&quot; unique_id=&quot;10017&quot;&gt;&lt;property id=&quot;20148&quot; value=&quot;5&quot;/&gt;&lt;property id=&quot;20300&quot; value=&quot;Slide 12&quot;/&gt;&lt;property id=&quot;20307&quot; value=&quot;269&quot;/&gt;&lt;/object&gt;&lt;object type=&quot;3&quot; unique_id=&quot;10018&quot;&gt;&lt;property id=&quot;20148&quot; value=&quot;5&quot;/&gt;&lt;property id=&quot;20300&quot; value=&quot;Slide 13&quot;/&gt;&lt;property id=&quot;20307&quot; value=&quot;270&quot;/&gt;&lt;/object&gt;&lt;object type=&quot;3&quot; unique_id=&quot;10023&quot;&gt;&lt;property id=&quot;20148&quot; value=&quot;5&quot;/&gt;&lt;property id=&quot;20300&quot; value=&quot;Slide 14&quot;/&gt;&lt;property id=&quot;20307&quot; value=&quot;275&quot;/&gt;&lt;/object&gt;&lt;object type=&quot;3&quot; unique_id=&quot;10024&quot;&gt;&lt;property id=&quot;20148&quot; value=&quot;5&quot;/&gt;&lt;property id=&quot;20300&quot; value=&quot;Slide 15&quot;/&gt;&lt;property id=&quot;20307&quot; value=&quot;276&quot;/&gt;&lt;/object&gt;&lt;object type=&quot;3&quot; unique_id=&quot;10139&quot;&gt;&lt;property id=&quot;20148&quot; value=&quot;5&quot;/&gt;&lt;property id=&quot;20300&quot; value=&quot;Slide 1&quot;/&gt;&lt;property id=&quot;20307&quot; value=&quot;27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428</Words>
  <Application>Microsoft Office PowerPoint</Application>
  <PresentationFormat>On-screen Show (4:3)</PresentationFormat>
  <Paragraphs>69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A</cp:lastModifiedBy>
  <cp:revision>7</cp:revision>
  <dcterms:created xsi:type="dcterms:W3CDTF">2015-11-24T12:12:31Z</dcterms:created>
  <dcterms:modified xsi:type="dcterms:W3CDTF">2016-11-21T03:39:52Z</dcterms:modified>
</cp:coreProperties>
</file>